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80"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8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20A00391-D10E-42E5-85C1-C54F2CAA50B2}" type="datetimeFigureOut">
              <a:rPr lang="en-US" smtClean="0"/>
              <a:pPr/>
              <a:t>4/11/2011</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12B55BB5-9926-421F-A848-8BE320B5350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0A00391-D10E-42E5-85C1-C54F2CAA50B2}" type="datetimeFigureOut">
              <a:rPr lang="en-US" smtClean="0"/>
              <a:pPr/>
              <a:t>4/11/2011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B55BB5-9926-421F-A848-8BE320B5350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0A00391-D10E-42E5-85C1-C54F2CAA50B2}" type="datetimeFigureOut">
              <a:rPr lang="en-US" smtClean="0"/>
              <a:pPr/>
              <a:t>4/11/2011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B55BB5-9926-421F-A848-8BE320B5350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20A00391-D10E-42E5-85C1-C54F2CAA50B2}" type="datetimeFigureOut">
              <a:rPr lang="en-US" smtClean="0"/>
              <a:pPr/>
              <a:t>4/11/2011</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12B55BB5-9926-421F-A848-8BE320B5350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20A00391-D10E-42E5-85C1-C54F2CAA50B2}" type="datetimeFigureOut">
              <a:rPr lang="en-US" smtClean="0"/>
              <a:pPr/>
              <a:t>4/11/2011</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12B55BB5-9926-421F-A848-8BE320B5350A}"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20A00391-D10E-42E5-85C1-C54F2CAA50B2}" type="datetimeFigureOut">
              <a:rPr lang="en-US" smtClean="0"/>
              <a:pPr/>
              <a:t>4/11/2011</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12B55BB5-9926-421F-A848-8BE320B5350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20A00391-D10E-42E5-85C1-C54F2CAA50B2}" type="datetimeFigureOut">
              <a:rPr lang="en-US" smtClean="0"/>
              <a:pPr/>
              <a:t>4/11/2011</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12B55BB5-9926-421F-A848-8BE320B5350A}"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0A00391-D10E-42E5-85C1-C54F2CAA50B2}" type="datetimeFigureOut">
              <a:rPr lang="en-US" smtClean="0"/>
              <a:pPr/>
              <a:t>4/11/2011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2B55BB5-9926-421F-A848-8BE320B5350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20A00391-D10E-42E5-85C1-C54F2CAA50B2}" type="datetimeFigureOut">
              <a:rPr lang="en-US" smtClean="0"/>
              <a:pPr/>
              <a:t>4/11/2011</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12B55BB5-9926-421F-A848-8BE320B5350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20A00391-D10E-42E5-85C1-C54F2CAA50B2}" type="datetimeFigureOut">
              <a:rPr lang="en-US" smtClean="0"/>
              <a:pPr/>
              <a:t>4/11/2011</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12B55BB5-9926-421F-A848-8BE320B5350A}"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20A00391-D10E-42E5-85C1-C54F2CAA50B2}" type="datetimeFigureOut">
              <a:rPr lang="en-US" smtClean="0"/>
              <a:pPr/>
              <a:t>4/11/2011</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12B55BB5-9926-421F-A848-8BE320B5350A}"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20A00391-D10E-42E5-85C1-C54F2CAA50B2}" type="datetimeFigureOut">
              <a:rPr lang="en-US" smtClean="0"/>
              <a:pPr/>
              <a:t>4/11/2011</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12B55BB5-9926-421F-A848-8BE320B5350A}"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4081" r:id="rId1"/>
    <p:sldLayoutId id="2147484082" r:id="rId2"/>
    <p:sldLayoutId id="2147484083" r:id="rId3"/>
    <p:sldLayoutId id="2147484084" r:id="rId4"/>
    <p:sldLayoutId id="2147484085" r:id="rId5"/>
    <p:sldLayoutId id="2147484086" r:id="rId6"/>
    <p:sldLayoutId id="2147484087" r:id="rId7"/>
    <p:sldLayoutId id="2147484088" r:id="rId8"/>
    <p:sldLayoutId id="2147484089" r:id="rId9"/>
    <p:sldLayoutId id="2147484090" r:id="rId10"/>
    <p:sldLayoutId id="214748409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hyperlink" Target="http://worldbookonline.com/student/article?id=ar119800&amp;st=uniforms+of+the+american+revolutionary+war"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Andalus" pitchFamily="18" charset="-78"/>
                <a:cs typeface="Andalus" pitchFamily="18" charset="-78"/>
              </a:rPr>
              <a:t>Revolutionary Vogue</a:t>
            </a:r>
            <a:endParaRPr lang="en-US" dirty="0">
              <a:latin typeface="Andalus" pitchFamily="18" charset="-78"/>
              <a:cs typeface="Andalus" pitchFamily="18" charset="-78"/>
            </a:endParaRPr>
          </a:p>
        </p:txBody>
      </p:sp>
    </p:spTree>
  </p:cSld>
  <p:clrMapOvr>
    <a:masterClrMapping/>
  </p:clrMapOvr>
  <p:transition>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ndalus" pitchFamily="18" charset="-78"/>
                <a:cs typeface="Andalus" pitchFamily="18" charset="-78"/>
              </a:rPr>
              <a:t>Letter From the Editor</a:t>
            </a:r>
            <a:endParaRPr lang="en-US" dirty="0">
              <a:latin typeface="Andalus" pitchFamily="18" charset="-78"/>
              <a:cs typeface="Andalus" pitchFamily="18" charset="-78"/>
            </a:endParaRPr>
          </a:p>
        </p:txBody>
      </p:sp>
      <p:sp>
        <p:nvSpPr>
          <p:cNvPr id="3" name="Content Placeholder 2"/>
          <p:cNvSpPr>
            <a:spLocks noGrp="1"/>
          </p:cNvSpPr>
          <p:nvPr>
            <p:ph idx="1"/>
          </p:nvPr>
        </p:nvSpPr>
        <p:spPr/>
        <p:txBody>
          <a:bodyPr>
            <a:normAutofit/>
          </a:bodyPr>
          <a:lstStyle/>
          <a:p>
            <a:pPr>
              <a:buNone/>
            </a:pPr>
            <a:r>
              <a:rPr lang="en-US" sz="2400" dirty="0" smtClean="0">
                <a:latin typeface="Andalus" pitchFamily="18" charset="-78"/>
                <a:cs typeface="Andalus" pitchFamily="18" charset="-78"/>
              </a:rPr>
              <a:t>	Dear reader, </a:t>
            </a:r>
          </a:p>
          <a:p>
            <a:pPr>
              <a:buNone/>
            </a:pPr>
            <a:r>
              <a:rPr lang="en-US" sz="2400" dirty="0" smtClean="0">
                <a:latin typeface="Andalus" pitchFamily="18" charset="-78"/>
                <a:cs typeface="Andalus" pitchFamily="18" charset="-78"/>
              </a:rPr>
              <a:t>		With all this war going on right now, are you annoyed with people asking what side you’re on? Well now they can just look at your outfit and see! This season is all about showing who you believe in! Football jerseys and T-shirts are so last season! This season we are showing what we stand for with army uniforms!</a:t>
            </a:r>
          </a:p>
          <a:p>
            <a:pPr>
              <a:buNone/>
            </a:pPr>
            <a:endParaRPr lang="en-US" sz="2400" dirty="0">
              <a:latin typeface="Andalus" pitchFamily="18" charset="-78"/>
              <a:cs typeface="Andalus" pitchFamily="18" charset="-78"/>
            </a:endParaRPr>
          </a:p>
          <a:p>
            <a:pPr>
              <a:buNone/>
            </a:pPr>
            <a:endParaRPr lang="en-US" sz="2400" dirty="0" smtClean="0">
              <a:latin typeface="Andalus" pitchFamily="18" charset="-78"/>
              <a:cs typeface="Andalus" pitchFamily="18" charset="-78"/>
            </a:endParaRPr>
          </a:p>
          <a:p>
            <a:pPr algn="ctr">
              <a:buNone/>
            </a:pPr>
            <a:r>
              <a:rPr lang="en-US" sz="2400" dirty="0" smtClean="0">
                <a:latin typeface="Andalus" pitchFamily="18" charset="-78"/>
                <a:cs typeface="Andalus" pitchFamily="18" charset="-78"/>
              </a:rPr>
              <a:t>Hope you enjoy!</a:t>
            </a:r>
          </a:p>
          <a:p>
            <a:pPr algn="ctr">
              <a:buFontTx/>
              <a:buChar char="-"/>
            </a:pPr>
            <a:r>
              <a:rPr lang="en-US" sz="2400" dirty="0" smtClean="0">
                <a:latin typeface="Andalus" pitchFamily="18" charset="-78"/>
                <a:cs typeface="Andalus" pitchFamily="18" charset="-78"/>
              </a:rPr>
              <a:t>Editor in chief, Revolutionary Vogue</a:t>
            </a:r>
          </a:p>
        </p:txBody>
      </p:sp>
    </p:spTree>
  </p:cSld>
  <p:clrMapOvr>
    <a:masterClrMapping/>
  </p:clrMapOvr>
  <p:transition>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rot="5400000">
            <a:off x="2247900" y="2933700"/>
            <a:ext cx="2590800" cy="685800"/>
          </a:xfrm>
        </p:spPr>
        <p:txBody>
          <a:bodyPr>
            <a:noAutofit/>
          </a:bodyPr>
          <a:lstStyle/>
          <a:p>
            <a:r>
              <a:rPr lang="en-US" sz="3600" b="0" dirty="0" smtClean="0"/>
              <a:t>	</a:t>
            </a:r>
            <a:r>
              <a:rPr lang="en-US" sz="3600" b="0" dirty="0" smtClean="0">
                <a:latin typeface="Andalus" pitchFamily="18" charset="-78"/>
                <a:cs typeface="Andalus" pitchFamily="18" charset="-78"/>
              </a:rPr>
              <a:t>	Whigs</a:t>
            </a:r>
            <a:endParaRPr lang="en-US" sz="3600" b="0" dirty="0">
              <a:latin typeface="Andalus" pitchFamily="18" charset="-78"/>
              <a:cs typeface="Andalus" pitchFamily="18" charset="-78"/>
            </a:endParaRPr>
          </a:p>
        </p:txBody>
      </p:sp>
      <p:sp>
        <p:nvSpPr>
          <p:cNvPr id="6" name="Text Placeholder 5"/>
          <p:cNvSpPr>
            <a:spLocks noGrp="1"/>
          </p:cNvSpPr>
          <p:nvPr>
            <p:ph type="body" sz="half" idx="2"/>
          </p:nvPr>
        </p:nvSpPr>
        <p:spPr>
          <a:xfrm>
            <a:off x="609600" y="5029200"/>
            <a:ext cx="7696200" cy="1676400"/>
          </a:xfrm>
        </p:spPr>
        <p:txBody>
          <a:bodyPr>
            <a:normAutofit/>
          </a:bodyPr>
          <a:lstStyle/>
          <a:p>
            <a:r>
              <a:rPr lang="en-US" sz="1200" dirty="0" smtClean="0">
                <a:latin typeface="Andalus" pitchFamily="18" charset="-78"/>
                <a:cs typeface="Andalus" pitchFamily="18" charset="-78"/>
              </a:rPr>
              <a:t>	If you’re a free spirited Whig who wants freedom for everyone, you could show you’re individuality with these incredibly chic dark brown skinny pants, knee-high socks, and black leather boots! On the top half of the body you will find a royal blue coat with brown ruffles paired expertly with a black turtle neck. You’ll have to hurry if you want blue though because cloth is scarce right now in the 1700’s! If you don’t hurry we’ll have to use whatever fabric we can find! A white cross-over belt and a black hat with a handy pocket to hold supplies are great compliments to the rest of the outfit! What says, “freedom” better than that?</a:t>
            </a:r>
            <a:endParaRPr lang="en-US" sz="1200" dirty="0">
              <a:latin typeface="Andalus" pitchFamily="18" charset="-78"/>
              <a:cs typeface="Andalus" pitchFamily="18" charset="-78"/>
            </a:endParaRPr>
          </a:p>
        </p:txBody>
      </p:sp>
      <p:pic>
        <p:nvPicPr>
          <p:cNvPr id="10" name="Picture 9" descr="img004.jpg"/>
          <p:cNvPicPr>
            <a:picLocks noChangeAspect="1"/>
          </p:cNvPicPr>
          <p:nvPr/>
        </p:nvPicPr>
        <p:blipFill>
          <a:blip r:embed="rId2" cstate="print"/>
          <a:stretch>
            <a:fillRect/>
          </a:stretch>
        </p:blipFill>
        <p:spPr>
          <a:xfrm>
            <a:off x="3962400" y="0"/>
            <a:ext cx="1219200" cy="4557485"/>
          </a:xfrm>
          <a:prstGeom prst="rect">
            <a:avLst/>
          </a:prstGeom>
        </p:spPr>
      </p:pic>
    </p:spTree>
  </p:cSld>
  <p:clrMapOvr>
    <a:masterClrMapping/>
  </p:clrMapOvr>
  <p:transition>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5400000">
            <a:off x="2019300" y="3390900"/>
            <a:ext cx="2209800" cy="609600"/>
          </a:xfrm>
        </p:spPr>
        <p:txBody>
          <a:bodyPr>
            <a:normAutofit fontScale="90000"/>
          </a:bodyPr>
          <a:lstStyle/>
          <a:p>
            <a:r>
              <a:rPr lang="en-US" sz="2800" b="0" dirty="0" smtClean="0">
                <a:latin typeface="Andalus" pitchFamily="18" charset="-78"/>
                <a:cs typeface="Andalus" pitchFamily="18" charset="-78"/>
              </a:rPr>
              <a:t>		Tories</a:t>
            </a:r>
            <a:endParaRPr lang="en-US" sz="2800" b="0" dirty="0">
              <a:latin typeface="Andalus" pitchFamily="18" charset="-78"/>
              <a:cs typeface="Andalus" pitchFamily="18" charset="-78"/>
            </a:endParaRPr>
          </a:p>
        </p:txBody>
      </p:sp>
      <p:sp>
        <p:nvSpPr>
          <p:cNvPr id="4" name="Text Placeholder 3"/>
          <p:cNvSpPr>
            <a:spLocks noGrp="1"/>
          </p:cNvSpPr>
          <p:nvPr>
            <p:ph type="body" sz="half" idx="2"/>
          </p:nvPr>
        </p:nvSpPr>
        <p:spPr>
          <a:xfrm>
            <a:off x="762000" y="5367338"/>
            <a:ext cx="7162800" cy="1338262"/>
          </a:xfrm>
        </p:spPr>
        <p:txBody>
          <a:bodyPr>
            <a:normAutofit/>
          </a:bodyPr>
          <a:lstStyle/>
          <a:p>
            <a:r>
              <a:rPr lang="en-US" dirty="0" smtClean="0">
                <a:latin typeface="Andalus" pitchFamily="18" charset="-78"/>
                <a:cs typeface="Andalus" pitchFamily="18" charset="-78"/>
              </a:rPr>
              <a:t>	If you’re a true </a:t>
            </a:r>
            <a:r>
              <a:rPr lang="en-US" dirty="0" smtClean="0">
                <a:latin typeface="Andalus" pitchFamily="18" charset="-78"/>
                <a:cs typeface="Andalus" pitchFamily="18" charset="-78"/>
              </a:rPr>
              <a:t>Tory </a:t>
            </a:r>
            <a:r>
              <a:rPr lang="en-US" dirty="0" smtClean="0">
                <a:latin typeface="Andalus" pitchFamily="18" charset="-78"/>
                <a:cs typeface="Andalus" pitchFamily="18" charset="-78"/>
              </a:rPr>
              <a:t>you might go for a  black coat with gold and red detailing and a white cross-over belt. For the pants, they would be simple and white with black leather boots with shiny gold buttons on the side! The hat, on the other hand, is black with gold fringe, a red fluffy top, and a gold badge on top stating what your place in the army is! Even if you’re not in the army, the gold badge is super pretty and conventional! </a:t>
            </a:r>
            <a:endParaRPr lang="en-US" dirty="0">
              <a:latin typeface="Andalus" pitchFamily="18" charset="-78"/>
              <a:cs typeface="Andalus" pitchFamily="18" charset="-78"/>
            </a:endParaRPr>
          </a:p>
        </p:txBody>
      </p:sp>
      <p:pic>
        <p:nvPicPr>
          <p:cNvPr id="7" name="Picture 6" descr="img003.jpg"/>
          <p:cNvPicPr>
            <a:picLocks noChangeAspect="1"/>
          </p:cNvPicPr>
          <p:nvPr/>
        </p:nvPicPr>
        <p:blipFill>
          <a:blip r:embed="rId2" cstate="print"/>
          <a:stretch>
            <a:fillRect/>
          </a:stretch>
        </p:blipFill>
        <p:spPr>
          <a:xfrm rot="10800000">
            <a:off x="3505200" y="228600"/>
            <a:ext cx="1143000" cy="4794788"/>
          </a:xfrm>
          <a:prstGeom prst="rect">
            <a:avLst/>
          </a:prstGeom>
        </p:spPr>
      </p:pic>
    </p:spTree>
  </p:cSld>
  <p:clrMapOvr>
    <a:masterClrMapping/>
  </p:clrMapOvr>
  <p:transition>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p:txBody>
          <a:bodyPr/>
          <a:lstStyle/>
          <a:p>
            <a:pPr algn="ctr"/>
            <a:r>
              <a:rPr lang="en-US" dirty="0" smtClean="0"/>
              <a:t>Credits</a:t>
            </a:r>
            <a:endParaRPr lang="en-US" dirty="0"/>
          </a:p>
        </p:txBody>
      </p:sp>
      <p:sp>
        <p:nvSpPr>
          <p:cNvPr id="8" name="Subtitle 7"/>
          <p:cNvSpPr>
            <a:spLocks noGrp="1"/>
          </p:cNvSpPr>
          <p:nvPr>
            <p:ph type="subTitle" idx="1"/>
          </p:nvPr>
        </p:nvSpPr>
        <p:spPr>
          <a:xfrm>
            <a:off x="540544" y="2250280"/>
            <a:ext cx="8062912" cy="4302920"/>
          </a:xfrm>
        </p:spPr>
        <p:txBody>
          <a:bodyPr>
            <a:normAutofit fontScale="62500" lnSpcReduction="20000"/>
          </a:bodyPr>
          <a:lstStyle/>
          <a:p>
            <a:r>
              <a:rPr lang="en-US" dirty="0" smtClean="0">
                <a:solidFill>
                  <a:schemeClr val="bg1">
                    <a:lumMod val="95000"/>
                    <a:lumOff val="5000"/>
                  </a:schemeClr>
                </a:solidFill>
              </a:rPr>
              <a:t>Book Draper, Allison Stark. </a:t>
            </a:r>
            <a:r>
              <a:rPr lang="en-US" i="1" dirty="0" smtClean="0">
                <a:solidFill>
                  <a:schemeClr val="bg1">
                    <a:lumMod val="95000"/>
                    <a:lumOff val="5000"/>
                  </a:schemeClr>
                </a:solidFill>
              </a:rPr>
              <a:t>What People Wore During the American Revolution</a:t>
            </a:r>
            <a:r>
              <a:rPr lang="en-US" dirty="0" smtClean="0">
                <a:solidFill>
                  <a:schemeClr val="bg1">
                    <a:lumMod val="95000"/>
                    <a:lumOff val="5000"/>
                  </a:schemeClr>
                </a:solidFill>
              </a:rPr>
              <a:t>. New </a:t>
            </a:r>
            <a:br>
              <a:rPr lang="en-US" dirty="0" smtClean="0">
                <a:solidFill>
                  <a:schemeClr val="bg1">
                    <a:lumMod val="95000"/>
                    <a:lumOff val="5000"/>
                  </a:schemeClr>
                </a:solidFill>
              </a:rPr>
            </a:br>
            <a:r>
              <a:rPr lang="en-US" dirty="0" smtClean="0">
                <a:solidFill>
                  <a:schemeClr val="bg1">
                    <a:lumMod val="95000"/>
                    <a:lumOff val="5000"/>
                  </a:schemeClr>
                </a:solidFill>
              </a:rPr>
              <a:t>     York, New York: The Rosen Publishing Group, 2001. Print.  </a:t>
            </a:r>
            <a:endParaRPr lang="en-US" b="1" dirty="0" smtClean="0">
              <a:solidFill>
                <a:schemeClr val="bg1">
                  <a:lumMod val="95000"/>
                  <a:lumOff val="5000"/>
                </a:schemeClr>
              </a:solidFill>
            </a:endParaRPr>
          </a:p>
          <a:p>
            <a:r>
              <a:rPr lang="en-US" dirty="0" smtClean="0">
                <a:solidFill>
                  <a:schemeClr val="bg1">
                    <a:lumMod val="95000"/>
                    <a:lumOff val="5000"/>
                  </a:schemeClr>
                </a:solidFill>
              </a:rPr>
              <a:t> </a:t>
            </a:r>
          </a:p>
          <a:p>
            <a:r>
              <a:rPr lang="en-US" dirty="0" smtClean="0">
                <a:solidFill>
                  <a:schemeClr val="bg1">
                    <a:lumMod val="95000"/>
                    <a:lumOff val="5000"/>
                  </a:schemeClr>
                </a:solidFill>
              </a:rPr>
              <a:t>Web Site</a:t>
            </a:r>
            <a:br>
              <a:rPr lang="en-US" dirty="0" smtClean="0">
                <a:solidFill>
                  <a:schemeClr val="bg1">
                    <a:lumMod val="95000"/>
                    <a:lumOff val="5000"/>
                  </a:schemeClr>
                </a:solidFill>
              </a:rPr>
            </a:br>
            <a:r>
              <a:rPr lang="en-US" dirty="0" smtClean="0">
                <a:solidFill>
                  <a:schemeClr val="bg1">
                    <a:lumMod val="95000"/>
                    <a:lumOff val="5000"/>
                  </a:schemeClr>
                </a:solidFill>
                <a:hlinkClick r:id="rId2"/>
              </a:rPr>
              <a:t>Web link</a:t>
            </a:r>
            <a:r>
              <a:rPr lang="en-US" dirty="0" smtClean="0">
                <a:solidFill>
                  <a:schemeClr val="bg1">
                    <a:lumMod val="95000"/>
                    <a:lumOff val="5000"/>
                  </a:schemeClr>
                </a:solidFill>
              </a:rPr>
              <a:t> Martin, Richard. "clothing." </a:t>
            </a:r>
            <a:r>
              <a:rPr lang="en-US" i="1" dirty="0" smtClean="0">
                <a:solidFill>
                  <a:schemeClr val="bg1">
                    <a:lumMod val="95000"/>
                    <a:lumOff val="5000"/>
                  </a:schemeClr>
                </a:solidFill>
              </a:rPr>
              <a:t>worldbook.com</a:t>
            </a:r>
            <a:r>
              <a:rPr lang="en-US" dirty="0" smtClean="0">
                <a:solidFill>
                  <a:schemeClr val="bg1">
                    <a:lumMod val="95000"/>
                    <a:lumOff val="5000"/>
                  </a:schemeClr>
                </a:solidFill>
              </a:rPr>
              <a:t>. </a:t>
            </a:r>
            <a:r>
              <a:rPr lang="en-US" dirty="0" err="1" smtClean="0">
                <a:solidFill>
                  <a:schemeClr val="bg1">
                    <a:lumMod val="95000"/>
                    <a:lumOff val="5000"/>
                  </a:schemeClr>
                </a:solidFill>
              </a:rPr>
              <a:t>M.Phil.</a:t>
            </a:r>
            <a:r>
              <a:rPr lang="en-US" dirty="0" smtClean="0">
                <a:solidFill>
                  <a:schemeClr val="bg1">
                    <a:lumMod val="95000"/>
                    <a:lumOff val="5000"/>
                  </a:schemeClr>
                </a:solidFill>
              </a:rPr>
              <a:t>, former Curator, Costume </a:t>
            </a:r>
            <a:br>
              <a:rPr lang="en-US" dirty="0" smtClean="0">
                <a:solidFill>
                  <a:schemeClr val="bg1">
                    <a:lumMod val="95000"/>
                    <a:lumOff val="5000"/>
                  </a:schemeClr>
                </a:solidFill>
              </a:rPr>
            </a:br>
            <a:r>
              <a:rPr lang="en-US" dirty="0" smtClean="0">
                <a:solidFill>
                  <a:schemeClr val="bg1">
                    <a:lumMod val="95000"/>
                    <a:lumOff val="5000"/>
                  </a:schemeClr>
                </a:solidFill>
              </a:rPr>
              <a:t>     Institute, Metropolitan Museum of Art, 29 Mar. 2011. Web. 11 Apr. 2011. </a:t>
            </a:r>
            <a:br>
              <a:rPr lang="en-US" dirty="0" smtClean="0">
                <a:solidFill>
                  <a:schemeClr val="bg1">
                    <a:lumMod val="95000"/>
                    <a:lumOff val="5000"/>
                  </a:schemeClr>
                </a:solidFill>
              </a:rPr>
            </a:br>
            <a:r>
              <a:rPr lang="en-US" dirty="0" smtClean="0">
                <a:solidFill>
                  <a:schemeClr val="bg1">
                    <a:lumMod val="95000"/>
                    <a:lumOff val="5000"/>
                  </a:schemeClr>
                </a:solidFill>
              </a:rPr>
              <a:t>     &lt;http://worldbookonline.com/student/ </a:t>
            </a:r>
            <a:br>
              <a:rPr lang="en-US" dirty="0" smtClean="0">
                <a:solidFill>
                  <a:schemeClr val="bg1">
                    <a:lumMod val="95000"/>
                    <a:lumOff val="5000"/>
                  </a:schemeClr>
                </a:solidFill>
              </a:rPr>
            </a:br>
            <a:r>
              <a:rPr lang="en-US" dirty="0" smtClean="0">
                <a:solidFill>
                  <a:schemeClr val="bg1">
                    <a:lumMod val="95000"/>
                    <a:lumOff val="5000"/>
                  </a:schemeClr>
                </a:solidFill>
              </a:rPr>
              <a:t>     article?id=ar119800&amp;st=</a:t>
            </a:r>
            <a:r>
              <a:rPr lang="en-US" dirty="0" err="1" smtClean="0">
                <a:solidFill>
                  <a:schemeClr val="bg1">
                    <a:lumMod val="95000"/>
                    <a:lumOff val="5000"/>
                  </a:schemeClr>
                </a:solidFill>
              </a:rPr>
              <a:t>uniforms+of+the+american+revolutionary+war</a:t>
            </a:r>
            <a:r>
              <a:rPr lang="en-US" dirty="0" smtClean="0">
                <a:solidFill>
                  <a:schemeClr val="bg1">
                    <a:lumMod val="95000"/>
                    <a:lumOff val="5000"/>
                  </a:schemeClr>
                </a:solidFill>
              </a:rPr>
              <a:t>&gt;.  </a:t>
            </a:r>
            <a:br>
              <a:rPr lang="en-US" dirty="0" smtClean="0">
                <a:solidFill>
                  <a:schemeClr val="bg1">
                    <a:lumMod val="95000"/>
                    <a:lumOff val="5000"/>
                  </a:schemeClr>
                </a:solidFill>
              </a:rPr>
            </a:br>
            <a:r>
              <a:rPr lang="en-US" dirty="0" smtClean="0">
                <a:solidFill>
                  <a:schemeClr val="bg1">
                    <a:lumMod val="95000"/>
                    <a:lumOff val="5000"/>
                  </a:schemeClr>
                </a:solidFill>
              </a:rPr>
              <a:t>Parenthetical Reference</a:t>
            </a:r>
            <a:br>
              <a:rPr lang="en-US" dirty="0" smtClean="0">
                <a:solidFill>
                  <a:schemeClr val="bg1">
                    <a:lumMod val="95000"/>
                    <a:lumOff val="5000"/>
                  </a:schemeClr>
                </a:solidFill>
              </a:rPr>
            </a:br>
            <a:r>
              <a:rPr lang="en-US" b="1" dirty="0" smtClean="0">
                <a:solidFill>
                  <a:schemeClr val="bg1">
                    <a:lumMod val="95000"/>
                    <a:lumOff val="5000"/>
                  </a:schemeClr>
                </a:solidFill>
              </a:rPr>
              <a:t>Citation </a:t>
            </a:r>
            <a:r>
              <a:rPr lang="en-US" b="1" dirty="0" smtClean="0">
                <a:solidFill>
                  <a:schemeClr val="bg1">
                    <a:lumMod val="95000"/>
                    <a:lumOff val="5000"/>
                  </a:schemeClr>
                </a:solidFill>
              </a:rPr>
              <a:t>Comments</a:t>
            </a:r>
          </a:p>
          <a:p>
            <a:r>
              <a:rPr lang="en-US" dirty="0" smtClean="0">
                <a:solidFill>
                  <a:schemeClr val="bg1">
                    <a:lumMod val="95000"/>
                    <a:lumOff val="5000"/>
                  </a:schemeClr>
                </a:solidFill>
              </a:rPr>
              <a:t>Book </a:t>
            </a:r>
            <a:r>
              <a:rPr lang="en-US" dirty="0" err="1" smtClean="0">
                <a:solidFill>
                  <a:schemeClr val="bg1">
                    <a:lumMod val="95000"/>
                    <a:lumOff val="5000"/>
                  </a:schemeClr>
                </a:solidFill>
              </a:rPr>
              <a:t>Robertdhaw</a:t>
            </a:r>
            <a:r>
              <a:rPr lang="en-US" dirty="0" smtClean="0">
                <a:solidFill>
                  <a:schemeClr val="bg1">
                    <a:lumMod val="95000"/>
                    <a:lumOff val="5000"/>
                  </a:schemeClr>
                </a:solidFill>
              </a:rPr>
              <a:t>, Andrew. </a:t>
            </a:r>
            <a:r>
              <a:rPr lang="en-US" i="1" dirty="0" smtClean="0">
                <a:solidFill>
                  <a:schemeClr val="bg1">
                    <a:lumMod val="95000"/>
                    <a:lumOff val="5000"/>
                  </a:schemeClr>
                </a:solidFill>
              </a:rPr>
              <a:t>A Soldier's life</a:t>
            </a:r>
            <a:r>
              <a:rPr lang="en-US" dirty="0" smtClean="0">
                <a:solidFill>
                  <a:schemeClr val="bg1">
                    <a:lumMod val="95000"/>
                    <a:lumOff val="5000"/>
                  </a:schemeClr>
                </a:solidFill>
              </a:rPr>
              <a:t>. New York, New York: </a:t>
            </a:r>
            <a:r>
              <a:rPr lang="en-US" dirty="0" err="1" smtClean="0">
                <a:solidFill>
                  <a:schemeClr val="bg1">
                    <a:lumMod val="95000"/>
                    <a:lumOff val="5000"/>
                  </a:schemeClr>
                </a:solidFill>
              </a:rPr>
              <a:t>Breslich</a:t>
            </a:r>
            <a:r>
              <a:rPr lang="en-US" dirty="0" smtClean="0">
                <a:solidFill>
                  <a:schemeClr val="bg1">
                    <a:lumMod val="95000"/>
                    <a:lumOff val="5000"/>
                  </a:schemeClr>
                </a:solidFill>
              </a:rPr>
              <a:t> and Foss </a:t>
            </a:r>
            <a:br>
              <a:rPr lang="en-US" dirty="0" smtClean="0">
                <a:solidFill>
                  <a:schemeClr val="bg1">
                    <a:lumMod val="95000"/>
                    <a:lumOff val="5000"/>
                  </a:schemeClr>
                </a:solidFill>
              </a:rPr>
            </a:br>
            <a:r>
              <a:rPr lang="en-US" dirty="0" smtClean="0">
                <a:solidFill>
                  <a:schemeClr val="bg1">
                    <a:lumMod val="95000"/>
                    <a:lumOff val="5000"/>
                  </a:schemeClr>
                </a:solidFill>
              </a:rPr>
              <a:t>     Ltd., 1997. Print</a:t>
            </a:r>
            <a:endParaRPr lang="en-US" dirty="0">
              <a:solidFill>
                <a:schemeClr val="bg1">
                  <a:lumMod val="95000"/>
                  <a:lumOff val="5000"/>
                </a:schemeClr>
              </a:solidFill>
            </a:endParaRPr>
          </a:p>
        </p:txBody>
      </p:sp>
    </p:spTree>
  </p:cSld>
  <p:clrMapOvr>
    <a:masterClrMapping/>
  </p:clrMapOvr>
  <p:transition>
    <p:wip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84</TotalTime>
  <Words>22</Words>
  <Application>Microsoft Office PowerPoint</Application>
  <PresentationFormat>On-screen Show (4:3)</PresentationFormat>
  <Paragraphs>17</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Verve</vt:lpstr>
      <vt:lpstr>Revolutionary Vogue</vt:lpstr>
      <vt:lpstr>Letter From the Editor</vt:lpstr>
      <vt:lpstr>  Whigs</vt:lpstr>
      <vt:lpstr>  Tories</vt:lpstr>
      <vt:lpstr>Credits</vt:lpstr>
    </vt:vector>
  </TitlesOfParts>
  <Company>Woodward Academy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Revolutionary Vogue</dc:title>
  <dc:creator>WA</dc:creator>
  <cp:lastModifiedBy>WA</cp:lastModifiedBy>
  <cp:revision>12</cp:revision>
  <dcterms:created xsi:type="dcterms:W3CDTF">2011-04-07T13:30:11Z</dcterms:created>
  <dcterms:modified xsi:type="dcterms:W3CDTF">2011-04-11T13:44:17Z</dcterms:modified>
</cp:coreProperties>
</file>